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65" r:id="rId24"/>
    <p:sldId id="2066" r:id="rId25"/>
    <p:sldId id="2074" r:id="rId26"/>
    <p:sldId id="2067" r:id="rId27"/>
    <p:sldId id="2075" r:id="rId28"/>
    <p:sldId id="2060" r:id="rId29"/>
    <p:sldId id="4986" r:id="rId30"/>
    <p:sldId id="2068" r:id="rId31"/>
    <p:sldId id="2071" r:id="rId32"/>
    <p:sldId id="2061" r:id="rId33"/>
    <p:sldId id="2069" r:id="rId34"/>
    <p:sldId id="2072" r:id="rId35"/>
    <p:sldId id="2070" r:id="rId36"/>
    <p:sldId id="2073" r:id="rId37"/>
    <p:sldId id="2057" r:id="rId38"/>
    <p:sldId id="1347" r:id="rId39"/>
    <p:sldId id="136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65"/>
            <p14:sldId id="2066"/>
            <p14:sldId id="2074"/>
            <p14:sldId id="2067"/>
            <p14:sldId id="2075"/>
          </p14:sldIdLst>
        </p14:section>
        <p14:section name="Visualize" id="{3F319F81-0A0E-4DFB-B619-DB2FA2DF2C54}">
          <p14:sldIdLst>
            <p14:sldId id="2060"/>
            <p14:sldId id="4986"/>
            <p14:sldId id="2068"/>
            <p14:sldId id="2071"/>
          </p14:sldIdLst>
        </p14:section>
        <p14:section name="Threat hunting" id="{290DD097-89B2-42C2-AB46-77FF300355DB}">
          <p14:sldIdLst>
            <p14:sldId id="2061"/>
            <p14:sldId id="2069"/>
            <p14:sldId id="2072"/>
            <p14:sldId id="2070"/>
            <p14:sldId id="2073"/>
          </p14:sldIdLst>
        </p14:section>
        <p14:section name="Close" id="{343109AD-2ABF-494B-BE91-E958B78D61F9}">
          <p14:sldIdLst>
            <p14:sldId id="2057"/>
          </p14:sldIdLst>
        </p14:section>
        <p14:section name="Template" id="{09FA1D99-BEC6-4220-A7B5-18C38DAF2AEB}">
          <p14:sldIdLst>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81485" autoAdjust="0"/>
  </p:normalViewPr>
  <p:slideViewPr>
    <p:cSldViewPr snapToGrid="0">
      <p:cViewPr>
        <p:scale>
          <a:sx n="100" d="100"/>
          <a:sy n="100" d="100"/>
        </p:scale>
        <p:origin x="864" y="69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9:28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Thanks for listening </a:t>
            </a:r>
            <a:r>
              <a:rPr lang="en-US" dirty="0"/>
              <a:t>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6/1/2020 9:50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9.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39"/>
            <a:ext cx="362696" cy="1256401"/>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977510"/>
            <a:ext cx="6667500" cy="4899803"/>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r>
              <a:rPr lang="en-US" dirty="0"/>
              <a:t>Most are free </a:t>
            </a:r>
          </a:p>
          <a:p>
            <a:pPr lvl="1"/>
            <a:r>
              <a:rPr lang="en-US" dirty="0"/>
              <a:t>O365</a:t>
            </a:r>
          </a:p>
          <a:p>
            <a:pPr lvl="1"/>
            <a:r>
              <a:rPr lang="en-US" dirty="0"/>
              <a:t>Azure Activity</a:t>
            </a:r>
          </a:p>
          <a:p>
            <a:pPr lvl="1"/>
            <a:r>
              <a:rPr lang="en-US" dirty="0"/>
              <a:t>1st Party Alerts – MCAS, AATP, MDATP, AAD IP</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CMK</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type="body" sz="quarter" idx="10"/>
          </p:nvPr>
        </p:nvSpPr>
        <p:spPr>
          <a:xfrm>
            <a:off x="586390" y="1434370"/>
            <a:ext cx="11018520" cy="947952"/>
          </a:xfrm>
        </p:spPr>
        <p:txBody>
          <a:bodyPr/>
          <a:lstStyle/>
          <a:p>
            <a:r>
              <a:rPr lang="en-US" dirty="0"/>
              <a:t>Considerations….</a:t>
            </a:r>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Implementing customer managed keys for Azure Sentinel</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340402"/>
          </a:xfrm>
        </p:spPr>
        <p:txBody>
          <a:bodyPr/>
          <a:lstStyle/>
          <a:p>
            <a:r>
              <a:rPr lang="en-US" dirty="0"/>
              <a:t>You got data… now what?  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ADD3E-E484-466C-B17A-1938E3CA012F}"/>
              </a:ext>
            </a:extLst>
          </p:cNvPr>
          <p:cNvSpPr>
            <a:spLocks noGrp="1"/>
          </p:cNvSpPr>
          <p:nvPr>
            <p:ph type="title"/>
          </p:nvPr>
        </p:nvSpPr>
        <p:spPr/>
        <p:txBody>
          <a:bodyPr/>
          <a:lstStyle/>
          <a:p>
            <a:r>
              <a:rPr lang="en-US" dirty="0"/>
              <a:t>Built-in rules</a:t>
            </a:r>
          </a:p>
        </p:txBody>
      </p:sp>
      <p:sp>
        <p:nvSpPr>
          <p:cNvPr id="4" name="Text Placeholder 3">
            <a:extLst>
              <a:ext uri="{FF2B5EF4-FFF2-40B4-BE49-F238E27FC236}">
                <a16:creationId xmlns:a16="http://schemas.microsoft.com/office/drawing/2014/main" id="{5175ECFC-6888-403E-B1E4-67FCE199AB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0495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E905-5D61-47F1-AE06-6941B425036D}"/>
              </a:ext>
            </a:extLst>
          </p:cNvPr>
          <p:cNvSpPr>
            <a:spLocks noGrp="1"/>
          </p:cNvSpPr>
          <p:nvPr>
            <p:ph type="title"/>
          </p:nvPr>
        </p:nvSpPr>
        <p:spPr/>
        <p:txBody>
          <a:bodyPr/>
          <a:lstStyle/>
          <a:p>
            <a:r>
              <a:rPr lang="en-US" dirty="0"/>
              <a:t>Custom rules creation</a:t>
            </a:r>
          </a:p>
        </p:txBody>
      </p:sp>
      <p:sp>
        <p:nvSpPr>
          <p:cNvPr id="3" name="Text Placeholder 2">
            <a:extLst>
              <a:ext uri="{FF2B5EF4-FFF2-40B4-BE49-F238E27FC236}">
                <a16:creationId xmlns:a16="http://schemas.microsoft.com/office/drawing/2014/main" id="{2DC9D647-3464-4130-87BB-38EE3BAAA95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61753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58F0-7928-4917-BB96-C43AE2683494}"/>
              </a:ext>
            </a:extLst>
          </p:cNvPr>
          <p:cNvSpPr>
            <a:spLocks noGrp="1"/>
          </p:cNvSpPr>
          <p:nvPr>
            <p:ph type="title"/>
          </p:nvPr>
        </p:nvSpPr>
        <p:spPr/>
        <p:txBody>
          <a:bodyPr/>
          <a:lstStyle/>
          <a:p>
            <a:r>
              <a:rPr lang="en-US" dirty="0"/>
              <a:t>Alerts and automated threat response</a:t>
            </a:r>
          </a:p>
        </p:txBody>
      </p:sp>
      <p:sp>
        <p:nvSpPr>
          <p:cNvPr id="3" name="Text Placeholder 2">
            <a:extLst>
              <a:ext uri="{FF2B5EF4-FFF2-40B4-BE49-F238E27FC236}">
                <a16:creationId xmlns:a16="http://schemas.microsoft.com/office/drawing/2014/main" id="{43A352BA-9689-4BF5-9657-8FD977B994D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014489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0887E2-73E1-44F7-A214-E31BDC5D77C1}"/>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81EE6DE9-A889-46F3-8DC7-9EEAC82CD012}"/>
              </a:ext>
            </a:extLst>
          </p:cNvPr>
          <p:cNvSpPr>
            <a:spLocks noGrp="1"/>
          </p:cNvSpPr>
          <p:nvPr>
            <p:ph type="body" sz="quarter" idx="10"/>
          </p:nvPr>
        </p:nvSpPr>
        <p:spPr/>
        <p:txBody>
          <a:bodyPr/>
          <a:lstStyle/>
          <a:p>
            <a:r>
              <a:rPr lang="en-US" dirty="0"/>
              <a:t>API integrations with Microsoft Security Graph</a:t>
            </a:r>
          </a:p>
        </p:txBody>
      </p:sp>
    </p:spTree>
    <p:extLst>
      <p:ext uri="{BB962C8B-B14F-4D97-AF65-F5344CB8AC3E}">
        <p14:creationId xmlns:p14="http://schemas.microsoft.com/office/powerpoint/2010/main" val="4298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05394-225B-4753-83CD-E9C02AA43F48}"/>
              </a:ext>
            </a:extLst>
          </p:cNvPr>
          <p:cNvSpPr>
            <a:spLocks noGrp="1"/>
          </p:cNvSpPr>
          <p:nvPr>
            <p:ph type="title"/>
          </p:nvPr>
        </p:nvSpPr>
        <p:spPr/>
        <p:txBody>
          <a:bodyPr/>
          <a:lstStyle/>
          <a:p>
            <a:r>
              <a:rPr lang="en-US" dirty="0"/>
              <a:t>Create custom workbooks</a:t>
            </a:r>
          </a:p>
        </p:txBody>
      </p:sp>
      <p:sp>
        <p:nvSpPr>
          <p:cNvPr id="4" name="Text Placeholder 3">
            <a:extLst>
              <a:ext uri="{FF2B5EF4-FFF2-40B4-BE49-F238E27FC236}">
                <a16:creationId xmlns:a16="http://schemas.microsoft.com/office/drawing/2014/main" id="{B9C56018-494E-4A27-AC0D-5C169BD39B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41945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a:t>
            </a:r>
            <a:r>
              <a:rPr lang="en-US" dirty="0" err="1"/>
              <a:t>orchtestration</a:t>
            </a:r>
            <a:endParaRPr lang="en-US" dirty="0"/>
          </a:p>
        </p:txBody>
      </p:sp>
    </p:spTree>
    <p:extLst>
      <p:ext uri="{BB962C8B-B14F-4D97-AF65-F5344CB8AC3E}">
        <p14:creationId xmlns:p14="http://schemas.microsoft.com/office/powerpoint/2010/main" val="42097577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89E8C-27C6-4F2B-AE88-93CA03F15853}"/>
              </a:ext>
            </a:extLst>
          </p:cNvPr>
          <p:cNvSpPr>
            <a:spLocks noGrp="1"/>
          </p:cNvSpPr>
          <p:nvPr>
            <p:ph type="title"/>
          </p:nvPr>
        </p:nvSpPr>
        <p:spPr/>
        <p:txBody>
          <a:bodyPr/>
          <a:lstStyle/>
          <a:p>
            <a:r>
              <a:rPr lang="en-US" dirty="0"/>
              <a:t>Investigate</a:t>
            </a:r>
          </a:p>
        </p:txBody>
      </p:sp>
      <p:sp>
        <p:nvSpPr>
          <p:cNvPr id="4" name="Text Placeholder 3">
            <a:extLst>
              <a:ext uri="{FF2B5EF4-FFF2-40B4-BE49-F238E27FC236}">
                <a16:creationId xmlns:a16="http://schemas.microsoft.com/office/drawing/2014/main" id="{87141023-A408-4D49-8233-470A361EF369}"/>
              </a:ext>
            </a:extLst>
          </p:cNvPr>
          <p:cNvSpPr>
            <a:spLocks noGrp="1"/>
          </p:cNvSpPr>
          <p:nvPr>
            <p:ph type="body" sz="quarter" idx="10"/>
          </p:nvPr>
        </p:nvSpPr>
        <p:spPr>
          <a:xfrm>
            <a:off x="586390" y="1434370"/>
            <a:ext cx="11018520" cy="1465016"/>
          </a:xfrm>
        </p:spPr>
        <p:txBody>
          <a:bodyPr/>
          <a:lstStyle/>
          <a:p>
            <a:r>
              <a:rPr lang="en-US" dirty="0"/>
              <a:t>Investigate</a:t>
            </a:r>
          </a:p>
          <a:p>
            <a:r>
              <a:rPr lang="en-US" dirty="0"/>
              <a:t>Bookmark</a:t>
            </a:r>
          </a:p>
          <a:p>
            <a:r>
              <a:rPr lang="en-US" dirty="0"/>
              <a:t>Investigation graph</a:t>
            </a:r>
          </a:p>
        </p:txBody>
      </p:sp>
    </p:spTree>
    <p:extLst>
      <p:ext uri="{BB962C8B-B14F-4D97-AF65-F5344CB8AC3E}">
        <p14:creationId xmlns:p14="http://schemas.microsoft.com/office/powerpoint/2010/main" val="7154773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E203C-E3BE-4F7B-962F-0B00D51FD54F}"/>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4EC818F-F929-412A-97C7-E2F0C204A443}"/>
              </a:ext>
            </a:extLst>
          </p:cNvPr>
          <p:cNvSpPr>
            <a:spLocks noGrp="1"/>
          </p:cNvSpPr>
          <p:nvPr>
            <p:ph type="body" sz="quarter" idx="10"/>
          </p:nvPr>
        </p:nvSpPr>
        <p:spPr/>
        <p:txBody>
          <a:bodyPr/>
          <a:lstStyle/>
          <a:p>
            <a:r>
              <a:rPr lang="en-US" dirty="0"/>
              <a:t>Investigation graph and bookmarks</a:t>
            </a:r>
          </a:p>
        </p:txBody>
      </p:sp>
    </p:spTree>
    <p:extLst>
      <p:ext uri="{BB962C8B-B14F-4D97-AF65-F5344CB8AC3E}">
        <p14:creationId xmlns:p14="http://schemas.microsoft.com/office/powerpoint/2010/main" val="193580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5E890-E7D7-4EA2-AB7C-AA931335DBBA}"/>
              </a:ext>
            </a:extLst>
          </p:cNvPr>
          <p:cNvSpPr>
            <a:spLocks noGrp="1"/>
          </p:cNvSpPr>
          <p:nvPr>
            <p:ph type="title"/>
          </p:nvPr>
        </p:nvSpPr>
        <p:spPr/>
        <p:txBody>
          <a:bodyPr/>
          <a:lstStyle/>
          <a:p>
            <a:r>
              <a:rPr lang="en-US" dirty="0"/>
              <a:t>Automated threat response</a:t>
            </a:r>
          </a:p>
        </p:txBody>
      </p:sp>
      <p:sp>
        <p:nvSpPr>
          <p:cNvPr id="3" name="Text Placeholder 2">
            <a:extLst>
              <a:ext uri="{FF2B5EF4-FFF2-40B4-BE49-F238E27FC236}">
                <a16:creationId xmlns:a16="http://schemas.microsoft.com/office/drawing/2014/main" id="{C64FE0F6-3C10-46DC-A028-D2A0D0FEB185}"/>
              </a:ext>
            </a:extLst>
          </p:cNvPr>
          <p:cNvSpPr>
            <a:spLocks noGrp="1"/>
          </p:cNvSpPr>
          <p:nvPr>
            <p:ph type="body" sz="quarter" idx="10"/>
          </p:nvPr>
        </p:nvSpPr>
        <p:spPr>
          <a:xfrm>
            <a:off x="586390" y="1434370"/>
            <a:ext cx="11018520" cy="947952"/>
          </a:xfrm>
        </p:spPr>
        <p:txBody>
          <a:bodyPr/>
          <a:lstStyle/>
          <a:p>
            <a:r>
              <a:rPr lang="en-US" dirty="0"/>
              <a:t>Create playbook</a:t>
            </a:r>
          </a:p>
          <a:p>
            <a:r>
              <a:rPr lang="en-US" dirty="0"/>
              <a:t>Run playbook</a:t>
            </a:r>
          </a:p>
        </p:txBody>
      </p:sp>
    </p:spTree>
    <p:extLst>
      <p:ext uri="{BB962C8B-B14F-4D97-AF65-F5344CB8AC3E}">
        <p14:creationId xmlns:p14="http://schemas.microsoft.com/office/powerpoint/2010/main" val="704231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2325573"/>
            <a:ext cx="6667500" cy="2203680"/>
          </a:xfrm>
        </p:spPr>
        <p:txBody>
          <a:bodyPr/>
          <a:lstStyle/>
          <a:p>
            <a:r>
              <a:rPr lang="en-US" dirty="0"/>
              <a:t>Tenant</a:t>
            </a:r>
          </a:p>
          <a:p>
            <a:pPr lvl="1"/>
            <a:r>
              <a:rPr lang="en-US" dirty="0"/>
              <a:t>Single</a:t>
            </a:r>
          </a:p>
          <a:p>
            <a:pPr lvl="1"/>
            <a:r>
              <a:rPr lang="en-US" dirty="0"/>
              <a:t>Multiple</a:t>
            </a:r>
          </a:p>
          <a:p>
            <a:r>
              <a:rPr lang="en-US" dirty="0"/>
              <a:t>Data governance</a:t>
            </a:r>
          </a:p>
          <a:p>
            <a:r>
              <a:rPr lang="en-US" dirty="0"/>
              <a:t>Bandwidth costs</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p:txBody>
          <a:bodyPr/>
          <a:lstStyle/>
          <a:p>
            <a:r>
              <a:rPr lang="en-US" sz="3200" dirty="0"/>
              <a:t>Workspace Design (Single Tenant)</a:t>
            </a:r>
            <a:br>
              <a:rPr lang="en-US" sz="3200" dirty="0"/>
            </a:br>
            <a:r>
              <a:rPr lang="en-US" sz="2400" dirty="0">
                <a:solidFill>
                  <a:schemeClr val="accent1"/>
                </a:solidFill>
              </a:rPr>
              <a:t>One single workspace per tenant – many customers can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a:t>But 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grpSp>
        <p:nvGrpSpPr>
          <p:cNvPr id="5" name="Group 4">
            <a:extLst>
              <a:ext uri="{FF2B5EF4-FFF2-40B4-BE49-F238E27FC236}">
                <a16:creationId xmlns:a16="http://schemas.microsoft.com/office/drawing/2014/main" id="{A629EF8B-46E6-4B1D-9C6F-A6608D94AA37}"/>
              </a:ext>
            </a:extLst>
          </p:cNvPr>
          <p:cNvGrpSpPr/>
          <p:nvPr/>
        </p:nvGrpSpPr>
        <p:grpSpPr>
          <a:xfrm>
            <a:off x="10069440" y="-68580"/>
            <a:ext cx="2122561" cy="2294120"/>
            <a:chOff x="9481176" y="-143364"/>
            <a:chExt cx="2122561" cy="2294120"/>
          </a:xfrm>
        </p:grpSpPr>
        <p:sp>
          <p:nvSpPr>
            <p:cNvPr id="26" name="Diagonal Stripe 25">
              <a:extLst>
                <a:ext uri="{FF2B5EF4-FFF2-40B4-BE49-F238E27FC236}">
                  <a16:creationId xmlns:a16="http://schemas.microsoft.com/office/drawing/2014/main" id="{7C684BAF-9729-4837-9F66-F303C85334A7}"/>
                </a:ext>
              </a:extLst>
            </p:cNvPr>
            <p:cNvSpPr/>
            <p:nvPr/>
          </p:nvSpPr>
          <p:spPr bwMode="auto">
            <a:xfrm rot="5400000">
              <a:off x="9429688" y="-23294"/>
              <a:ext cx="2225538" cy="2122561"/>
            </a:xfrm>
            <a:prstGeom prst="diagStripe">
              <a:avLst>
                <a:gd name="adj" fmla="val 6398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Diagonal Stripe 11">
              <a:extLst>
                <a:ext uri="{FF2B5EF4-FFF2-40B4-BE49-F238E27FC236}">
                  <a16:creationId xmlns:a16="http://schemas.microsoft.com/office/drawing/2014/main" id="{3FADD980-C95E-46BE-9339-3CEB58E2103D}"/>
                </a:ext>
              </a:extLst>
            </p:cNvPr>
            <p:cNvSpPr/>
            <p:nvPr/>
          </p:nvSpPr>
          <p:spPr bwMode="auto">
            <a:xfrm rot="5400000">
              <a:off x="9493445" y="-24805"/>
              <a:ext cx="2160270" cy="2060313"/>
            </a:xfrm>
            <a:prstGeom prst="diagStripe">
              <a:avLst>
                <a:gd name="adj" fmla="val 639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FFA61A78-94E9-4320-BB4F-F5590E81032B}"/>
                </a:ext>
              </a:extLst>
            </p:cNvPr>
            <p:cNvSpPr/>
            <p:nvPr/>
          </p:nvSpPr>
          <p:spPr>
            <a:xfrm rot="2757473">
              <a:off x="9788751" y="671442"/>
              <a:ext cx="1937390" cy="307777"/>
            </a:xfrm>
            <a:prstGeom prst="rect">
              <a:avLst/>
            </a:prstGeom>
          </p:spPr>
          <p:txBody>
            <a:bodyPr wrap="none">
              <a:spAutoFit/>
            </a:bodyPr>
            <a:lstStyle/>
            <a:p>
              <a:pPr algn="ctr"/>
              <a:r>
                <a:rPr lang="en-US" sz="1400" spc="300">
                  <a:latin typeface="+mj-lt"/>
                </a:rPr>
                <a:t>BEST PRACTICE</a:t>
              </a:r>
            </a:p>
          </p:txBody>
        </p:sp>
      </p:gr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129</TotalTime>
  <Words>1527</Words>
  <Application>Microsoft Office PowerPoint</Application>
  <PresentationFormat>Widescreen</PresentationFormat>
  <Paragraphs>374</Paragraphs>
  <Slides>36</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Lucida Console</vt:lpstr>
      <vt:lpstr>Segoe Pro</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can do this today!</vt:lpstr>
      <vt:lpstr>Workspace Design (Single Tenant) Regional workspaces</vt:lpstr>
      <vt:lpstr>Workspace Design (Single Tenant)</vt:lpstr>
      <vt:lpstr>But 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CMK</vt:lpstr>
      <vt:lpstr>Demo</vt:lpstr>
      <vt:lpstr>Analytics</vt:lpstr>
      <vt:lpstr>Analytics</vt:lpstr>
      <vt:lpstr>Built-in rules</vt:lpstr>
      <vt:lpstr>Custom rules creation</vt:lpstr>
      <vt:lpstr>Demo</vt:lpstr>
      <vt:lpstr>Alerts and automated threat response</vt:lpstr>
      <vt:lpstr>Demo</vt:lpstr>
      <vt:lpstr>Visualize</vt:lpstr>
      <vt:lpstr>Data visualization</vt:lpstr>
      <vt:lpstr>Create custom workbooks</vt:lpstr>
      <vt:lpstr>Demo</vt:lpstr>
      <vt:lpstr>Security orchtestration</vt:lpstr>
      <vt:lpstr>Investigate</vt:lpstr>
      <vt:lpstr>Demo</vt:lpstr>
      <vt:lpstr>Automated threat response</vt:lpstr>
      <vt:lpstr>Demo</vt:lpstr>
      <vt:lpstr>PowerPoint Presentation</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54</cp:revision>
  <dcterms:created xsi:type="dcterms:W3CDTF">2020-04-20T15:28:36Z</dcterms:created>
  <dcterms:modified xsi:type="dcterms:W3CDTF">2020-06-01T13:50:10Z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